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4" r:id="rId9"/>
    <p:sldId id="262" r:id="rId10"/>
    <p:sldId id="264" r:id="rId11"/>
    <p:sldId id="265" r:id="rId12"/>
    <p:sldId id="266" r:id="rId13"/>
    <p:sldId id="270" r:id="rId14"/>
    <p:sldId id="267" r:id="rId15"/>
    <p:sldId id="268" r:id="rId16"/>
    <p:sldId id="272" r:id="rId17"/>
    <p:sldId id="269" r:id="rId18"/>
    <p:sldId id="271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2C8A2-AA59-471D-8A51-9AFA8144BE75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CA8015-FA62-4562-B99A-3A53B6A43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31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92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63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93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97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695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09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3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969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67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544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66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98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mailto:iamibi@umd.edu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raintreepayments.com/features/data-security#:~:text=Braintree%20is%20a%20validated%20Level%201%20PCI%20DSS%20compliant%20service%20provider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s3/storage-classes/glacier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ynamodb/" TargetMode="External"/><Relationship Id="rId2" Type="http://schemas.openxmlformats.org/officeDocument/2006/relationships/hyperlink" Target="https://aws.amazon.com/redshif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ws.amazon.com/kms/" TargetMode="External"/><Relationship Id="rId4" Type="http://schemas.openxmlformats.org/officeDocument/2006/relationships/hyperlink" Target="https://aws.amazon.com/quicksight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AmazonECS/latest/userguide/load-balancer-types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md.instructure.com/courses/1329071/files/folder/Midterm?preview=6963290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paypal.com/braintree/doc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gistry.terraform.io/providers/hashicorp/aws/latest/docs" TargetMode="External"/><Relationship Id="rId2" Type="http://schemas.openxmlformats.org/officeDocument/2006/relationships/hyperlink" Target="https://developer.hashicorp.com/terraform/intro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C5C75F2D-07FA-BACD-7835-9716C42A71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60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F4BFE-336E-6ED2-A75D-5CE54A982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515" y="410561"/>
            <a:ext cx="10422871" cy="100967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ENPM665 – Cloud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22653-4CE0-E074-A041-673764803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516" y="5291846"/>
            <a:ext cx="2718566" cy="795263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Syed Mohammad Ibrahim</a:t>
            </a:r>
          </a:p>
          <a:p>
            <a:r>
              <a:rPr lang="en-US" sz="1600" dirty="0">
                <a:solidFill>
                  <a:srgbClr val="FFFFFF"/>
                </a:solidFill>
                <a:hlinkClick r:id="rId5"/>
              </a:rPr>
              <a:t>iamibi@umd.edu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75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F836C2-4AC9-558A-19C9-09DBF8A71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327" y="455363"/>
            <a:ext cx="9373073" cy="883176"/>
          </a:xfrm>
        </p:spPr>
        <p:txBody>
          <a:bodyPr>
            <a:normAutofit/>
          </a:bodyPr>
          <a:lstStyle/>
          <a:p>
            <a:r>
              <a:rPr lang="en-US" dirty="0"/>
              <a:t>Provider Attachment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93828-B717-EF28-A9D1-3426F64B5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5728" y="1793902"/>
            <a:ext cx="3559174" cy="429226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Terraform provides multi-cloud provider integration and configuration support</a:t>
            </a:r>
          </a:p>
          <a:p>
            <a:r>
              <a:rPr lang="en-US" dirty="0"/>
              <a:t>We can create a provider block with a dedicated cloud provider (AWS in our case)</a:t>
            </a:r>
          </a:p>
          <a:p>
            <a:r>
              <a:rPr lang="en-US" dirty="0"/>
              <a:t>Adding the </a:t>
            </a:r>
            <a:r>
              <a:rPr lang="en-US" dirty="0" err="1"/>
              <a:t>access_key</a:t>
            </a:r>
            <a:r>
              <a:rPr lang="en-US" dirty="0"/>
              <a:t> and </a:t>
            </a:r>
            <a:r>
              <a:rPr lang="en-US" dirty="0" err="1"/>
              <a:t>secret_key</a:t>
            </a:r>
            <a:r>
              <a:rPr lang="en-US" dirty="0"/>
              <a:t> will be required of the AWS account that we will be using to deploy an EC2 instance</a:t>
            </a:r>
          </a:p>
          <a:p>
            <a:r>
              <a:rPr lang="en-US" dirty="0"/>
              <a:t>Current region is set to us-east-1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0A2CB8-18AE-9F8C-AA86-D80BADB2A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648" y="1793902"/>
            <a:ext cx="5565250" cy="243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8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09E220-D342-F7B1-3A7F-8376692E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327" y="455362"/>
            <a:ext cx="9373073" cy="7119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AWS Instance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BE2D8-5CF4-335E-B711-7441EB16E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4048" y="1622681"/>
            <a:ext cx="3378672" cy="453492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The resource group “</a:t>
            </a:r>
            <a:r>
              <a:rPr lang="en-US" dirty="0" err="1"/>
              <a:t>aws_instance</a:t>
            </a:r>
            <a:r>
              <a:rPr lang="en-US" dirty="0"/>
              <a:t>” in terraform allows attaching configuration values to the deployed AWS EC2 instance(s)</a:t>
            </a:r>
          </a:p>
          <a:p>
            <a:r>
              <a:rPr lang="en-US" dirty="0"/>
              <a:t>This specific block requires an AMI id which can be obtained by creating an instance AWS EC2 in a specific region</a:t>
            </a:r>
          </a:p>
          <a:p>
            <a:r>
              <a:rPr lang="en-US" dirty="0"/>
              <a:t>The AMI Id is dependent on the region, the application will be deployed to</a:t>
            </a:r>
          </a:p>
          <a:p>
            <a:r>
              <a:rPr lang="en-US" dirty="0"/>
              <a:t>Security groups can be added as a list to tie them to current EC2 instance that we are configuring</a:t>
            </a:r>
          </a:p>
          <a:p>
            <a:r>
              <a:rPr lang="en-US" dirty="0"/>
              <a:t>AWS IAM roles are added as part of the instance to make sure that only the allowed roles have allowed access to their respective resources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58819A-2494-FDBA-437E-B8B51A494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327" y="1622681"/>
            <a:ext cx="5564015" cy="183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380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B03FA-FDC6-50E4-57A8-8F3F73545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906510"/>
          </a:xfrm>
        </p:spPr>
        <p:txBody>
          <a:bodyPr/>
          <a:lstStyle/>
          <a:p>
            <a:r>
              <a:rPr lang="en-US" dirty="0"/>
              <a:t>AWS S3 Buckets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2E47-0AD0-61B4-C254-770F3B7FE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3"/>
            <a:ext cx="9486690" cy="514888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AWS S3 buckets are helpful in storing a large volume of data</a:t>
            </a:r>
          </a:p>
          <a:p>
            <a:r>
              <a:rPr lang="en-US" dirty="0"/>
              <a:t>We can adjust the size of S3 buckets depending on our usage</a:t>
            </a:r>
          </a:p>
          <a:p>
            <a:r>
              <a:rPr lang="en-US" dirty="0"/>
              <a:t>The S3 buckets are going to be used for storing application deployment logs, error logs and access logs</a:t>
            </a:r>
          </a:p>
          <a:p>
            <a:r>
              <a:rPr lang="en-US" dirty="0"/>
              <a:t>A backup of all the logs will be created automatically after a decided interval and archive operation will be performed to make sure that important information is available</a:t>
            </a:r>
          </a:p>
          <a:p>
            <a:r>
              <a:rPr lang="en-US" dirty="0"/>
              <a:t>S3 buckets will be available within a VPC connection which will only be accessible by our companies VPN service provided to the employees, executives and system admins</a:t>
            </a:r>
          </a:p>
          <a:p>
            <a:r>
              <a:rPr lang="en-US" dirty="0"/>
              <a:t>Authentication attempts can be logged to verify whether a malicious actor is trying to perform brute-force on any user/employee available on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4114604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C13B08-D504-1B5C-A5DB-FE38D9362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5729" y="455362"/>
            <a:ext cx="3378671" cy="1550419"/>
          </a:xfrm>
        </p:spPr>
        <p:txBody>
          <a:bodyPr>
            <a:normAutofit/>
          </a:bodyPr>
          <a:lstStyle/>
          <a:p>
            <a:r>
              <a:rPr lang="en-US" dirty="0"/>
              <a:t>Security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B685-1162-E4A7-AED3-188208F07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5728" y="2160016"/>
            <a:ext cx="3378672" cy="3926152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Terraform allows the configuration of Security Policies like the application ingress and egress rules</a:t>
            </a:r>
          </a:p>
          <a:p>
            <a:r>
              <a:rPr lang="en-US" dirty="0"/>
              <a:t>ingress rules currently are set to accept traffic from port 80, 5000 and 443 (TLS)</a:t>
            </a:r>
          </a:p>
          <a:p>
            <a:r>
              <a:rPr lang="en-US" dirty="0"/>
              <a:t>egress rules currently support outgoing web traffic from port 80, 5000, 443 and 25 (Email)</a:t>
            </a:r>
          </a:p>
          <a:p>
            <a:r>
              <a:rPr lang="en-US" dirty="0"/>
              <a:t>Port 25 is expected to be configured for sending out email communications to users for offers, identity confirmation, etc. and for employees/execs/</a:t>
            </a:r>
            <a:r>
              <a:rPr lang="en-US" dirty="0" err="1"/>
              <a:t>sys_admins</a:t>
            </a:r>
            <a:r>
              <a:rPr lang="en-US" dirty="0"/>
              <a:t> to inform them about policy changes, IAM role changes, incidents,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CBCBDA-281E-36E9-2358-DC63D01B8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420" y="565154"/>
            <a:ext cx="4657064" cy="552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309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D08C7-435A-BCF4-AAEB-F78346D94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857872"/>
          </a:xfrm>
        </p:spPr>
        <p:txBody>
          <a:bodyPr/>
          <a:lstStyle/>
          <a:p>
            <a:r>
              <a:rPr lang="en-US" dirty="0"/>
              <a:t>PCI Compliance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B9259-B03A-5129-898A-3AD8FB8B9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383210"/>
            <a:ext cx="9486690" cy="3926152"/>
          </a:xfrm>
        </p:spPr>
        <p:txBody>
          <a:bodyPr/>
          <a:lstStyle/>
          <a:p>
            <a:r>
              <a:rPr lang="en-US" dirty="0"/>
              <a:t>We will be using brain-tree as our payment gateway to manage payments on our application</a:t>
            </a:r>
          </a:p>
          <a:p>
            <a:r>
              <a:rPr lang="en-US" dirty="0"/>
              <a:t>Brain Tree is Level 1 PCI Compliant</a:t>
            </a:r>
          </a:p>
          <a:p>
            <a:r>
              <a:rPr lang="en-US" dirty="0"/>
              <a:t>Using their solution will help us mitigate the risks of handling the sensitive payment-based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53A1D2-35AE-ADAC-D658-ADFA4314A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1" y="6167336"/>
            <a:ext cx="10202212" cy="490639"/>
          </a:xfrm>
        </p:spPr>
        <p:txBody>
          <a:bodyPr/>
          <a:lstStyle/>
          <a:p>
            <a:r>
              <a:rPr lang="en-US"/>
              <a:t>Braintree PCI Compliance: </a:t>
            </a:r>
            <a:br>
              <a:rPr lang="en-US"/>
            </a:br>
            <a:r>
              <a:rPr lang="en-US">
                <a:hlinkClick r:id="rId2"/>
              </a:rPr>
              <a:t>https://www.braintreepayments.com/features/data-security#:~:text=Braintree%20is%20a%20validated%20Level%201%20PCI%20DSS%20compliant%20service%20provider</a:t>
            </a:r>
            <a:r>
              <a:rPr lang="en-US"/>
              <a:t>, retrieved Dec.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194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4A64B-0642-FCF3-7839-F5CBC3FC3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809234"/>
          </a:xfrm>
        </p:spPr>
        <p:txBody>
          <a:bodyPr/>
          <a:lstStyle/>
          <a:p>
            <a:r>
              <a:rPr lang="en-US" dirty="0"/>
              <a:t>Development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826F4-4F4A-D9E3-5A2C-6BD17A65D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3926152"/>
          </a:xfrm>
        </p:spPr>
        <p:txBody>
          <a:bodyPr/>
          <a:lstStyle/>
          <a:p>
            <a:r>
              <a:rPr lang="en-US" dirty="0"/>
              <a:t>Using a Version Control System like GitHub or GitLab to maintain a repository for the web application code</a:t>
            </a:r>
          </a:p>
          <a:p>
            <a:r>
              <a:rPr lang="en-US" dirty="0"/>
              <a:t>After every release, S3 storage can be used to create an archive of the release build by making a clone from VCS branch</a:t>
            </a:r>
          </a:p>
          <a:p>
            <a:r>
              <a:rPr lang="en-US" dirty="0"/>
              <a:t>Archiving can be achieved using tools like Amazon S3 Glacier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25CF9-FFD5-51A1-7BBD-7EEDBF0FC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1" y="6292850"/>
            <a:ext cx="6379242" cy="365125"/>
          </a:xfrm>
        </p:spPr>
        <p:txBody>
          <a:bodyPr/>
          <a:lstStyle/>
          <a:p>
            <a:r>
              <a:rPr lang="en-US"/>
              <a:t>Amazon S3 Glacier: </a:t>
            </a:r>
            <a:r>
              <a:rPr lang="en-US">
                <a:hlinkClick r:id="rId2"/>
              </a:rPr>
              <a:t>https://aws.amazon.com/s3/storage-classes/glacier/</a:t>
            </a:r>
            <a:r>
              <a:rPr lang="en-US"/>
              <a:t>, retrieved Dec.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3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6198F-20A9-250B-DB86-E7E3ABFEE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5729" y="455363"/>
            <a:ext cx="3378671" cy="731412"/>
          </a:xfrm>
        </p:spPr>
        <p:txBody>
          <a:bodyPr>
            <a:normAutofit fontScale="90000"/>
          </a:bodyPr>
          <a:lstStyle/>
          <a:p>
            <a:r>
              <a:rPr lang="en-US" dirty="0"/>
              <a:t>IAM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FAC36-D561-43A0-F7F0-1BD271285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5728" y="1642138"/>
            <a:ext cx="3378672" cy="444403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Terraform allows adding specific roles through “</a:t>
            </a:r>
            <a:r>
              <a:rPr lang="en-US" dirty="0" err="1"/>
              <a:t>aws_iam_roles</a:t>
            </a:r>
            <a:r>
              <a:rPr lang="en-US" dirty="0"/>
              <a:t>” resource</a:t>
            </a:r>
          </a:p>
          <a:p>
            <a:r>
              <a:rPr lang="en-US" dirty="0"/>
              <a:t>Here, we have a “developer” role which has “</a:t>
            </a:r>
            <a:r>
              <a:rPr lang="en-US" dirty="0" err="1"/>
              <a:t>AssumeRole</a:t>
            </a:r>
            <a:r>
              <a:rPr lang="en-US" dirty="0"/>
              <a:t>” and “</a:t>
            </a:r>
            <a:r>
              <a:rPr lang="en-US" dirty="0" err="1"/>
              <a:t>ListRolePolicies</a:t>
            </a:r>
            <a:r>
              <a:rPr lang="en-US" dirty="0"/>
              <a:t>” access set</a:t>
            </a:r>
          </a:p>
          <a:p>
            <a:r>
              <a:rPr lang="en-US" dirty="0"/>
              <a:t>Additional role-based actions can be added depending on the organization growth and access requirement</a:t>
            </a:r>
          </a:p>
          <a:p>
            <a:r>
              <a:rPr lang="en-US" dirty="0"/>
              <a:t>A </a:t>
            </a:r>
            <a:r>
              <a:rPr lang="en-US" dirty="0" err="1"/>
              <a:t>sys_admin</a:t>
            </a:r>
            <a:r>
              <a:rPr lang="en-US" dirty="0"/>
              <a:t> role is also available which will have all the access of the cloud. This role will be provided only to specific people within the organization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FAA01-5FC8-EF28-9B1A-4EF1CAD0D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872" y="565154"/>
            <a:ext cx="4726160" cy="552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3174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2E18-204A-522F-E7B9-0F1C4A5C1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857872"/>
          </a:xfrm>
        </p:spPr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F21A3-F503-147C-8297-3A4676657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39261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Amazon provides multiple database options like Amazon Redshift (SQL based DB) and Amazon Dynamo DB (NoSQL based DB)</a:t>
            </a:r>
          </a:p>
          <a:p>
            <a:r>
              <a:rPr lang="en-US" dirty="0"/>
              <a:t>For our use case, we can have the primary database as Amazon Dynamo DB since scaling is our primary goal in terms of users</a:t>
            </a:r>
          </a:p>
          <a:p>
            <a:r>
              <a:rPr lang="en-US" dirty="0"/>
              <a:t>Having a NoSQL </a:t>
            </a:r>
            <a:r>
              <a:rPr lang="en-US" dirty="0" err="1"/>
              <a:t>db</a:t>
            </a:r>
            <a:r>
              <a:rPr lang="en-US" dirty="0"/>
              <a:t> will help in ad-hoc data addition</a:t>
            </a:r>
          </a:p>
          <a:p>
            <a:r>
              <a:rPr lang="en-US" dirty="0"/>
              <a:t>Additional use-case, which involves providing reports to executives can be done through the Amazon Redshift</a:t>
            </a:r>
          </a:p>
          <a:p>
            <a:r>
              <a:rPr lang="en-US" dirty="0"/>
              <a:t>Dedicated ETLs can be written by the Development team to take a snapshot of the Dynamo DB either everyday or </a:t>
            </a:r>
            <a:r>
              <a:rPr lang="en-US" dirty="0" err="1"/>
              <a:t>everyweek</a:t>
            </a:r>
            <a:r>
              <a:rPr lang="en-US" dirty="0"/>
              <a:t> and the push the information to the Redshift</a:t>
            </a:r>
          </a:p>
          <a:p>
            <a:r>
              <a:rPr lang="en-US" dirty="0"/>
              <a:t>As SQL based </a:t>
            </a:r>
            <a:r>
              <a:rPr lang="en-US" dirty="0" err="1"/>
              <a:t>dbs</a:t>
            </a:r>
            <a:r>
              <a:rPr lang="en-US" dirty="0"/>
              <a:t> are performance focused, they will provide faster response based on the queries to be executed. A third-party tool like Amazon </a:t>
            </a:r>
            <a:r>
              <a:rPr lang="en-US" dirty="0" err="1"/>
              <a:t>Quicksight</a:t>
            </a:r>
            <a:r>
              <a:rPr lang="en-US" dirty="0"/>
              <a:t> can be made available to the Execs for executing certain types of queries (which will be provided by the development for their use-cases)</a:t>
            </a:r>
          </a:p>
          <a:p>
            <a:r>
              <a:rPr lang="en-US" dirty="0"/>
              <a:t>Dynamo DB can be encrypted by AWS using Amazon Key Management Service (KMS)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AB048-78F4-4792-4BAA-573E0F51F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5953328"/>
            <a:ext cx="6077685" cy="704648"/>
          </a:xfrm>
        </p:spPr>
        <p:txBody>
          <a:bodyPr/>
          <a:lstStyle/>
          <a:p>
            <a:r>
              <a:rPr lang="en-US" dirty="0"/>
              <a:t>1. Amazon Redshift: </a:t>
            </a:r>
            <a:r>
              <a:rPr lang="en-US" dirty="0">
                <a:hlinkClick r:id="rId2"/>
              </a:rPr>
              <a:t>https://aws.amazon.com/redshift/</a:t>
            </a:r>
            <a:r>
              <a:rPr lang="en-US" dirty="0"/>
              <a:t>, retrieved Dec. 2022</a:t>
            </a:r>
          </a:p>
          <a:p>
            <a:r>
              <a:rPr lang="en-US" dirty="0"/>
              <a:t>2. Amazon Dynamo Db: </a:t>
            </a:r>
            <a:r>
              <a:rPr lang="en-US" dirty="0">
                <a:hlinkClick r:id="rId3"/>
              </a:rPr>
              <a:t>https://aws.amazon.com/dynamodb/</a:t>
            </a:r>
            <a:r>
              <a:rPr lang="en-US" dirty="0"/>
              <a:t>, retrieved Dec. 2022</a:t>
            </a:r>
          </a:p>
          <a:p>
            <a:r>
              <a:rPr lang="en-US" dirty="0"/>
              <a:t>3. Amazon </a:t>
            </a:r>
            <a:r>
              <a:rPr lang="en-US" dirty="0" err="1"/>
              <a:t>Quicksight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https://aws.amazon.com/quicksight/</a:t>
            </a:r>
            <a:r>
              <a:rPr lang="en-US" dirty="0"/>
              <a:t>, retrieved Dec. 2022</a:t>
            </a:r>
          </a:p>
          <a:p>
            <a:r>
              <a:rPr lang="en-US" dirty="0"/>
              <a:t>4. Amazon KMS: </a:t>
            </a:r>
            <a:r>
              <a:rPr lang="en-US" dirty="0">
                <a:hlinkClick r:id="rId5"/>
              </a:rPr>
              <a:t>https://aws.amazon.com/kms/</a:t>
            </a:r>
            <a:r>
              <a:rPr lang="en-US" dirty="0"/>
              <a:t>, retrieved Dec. 2022  </a:t>
            </a:r>
          </a:p>
        </p:txBody>
      </p:sp>
    </p:spTree>
    <p:extLst>
      <p:ext uri="{BB962C8B-B14F-4D97-AF65-F5344CB8AC3E}">
        <p14:creationId xmlns:p14="http://schemas.microsoft.com/office/powerpoint/2010/main" val="3087469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9B5EA-BF96-9CD0-C05A-8CD6E4CF4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838417"/>
          </a:xfrm>
        </p:spPr>
        <p:txBody>
          <a:bodyPr/>
          <a:lstStyle/>
          <a:p>
            <a:r>
              <a:rPr lang="en-US" dirty="0"/>
              <a:t>Load Balancing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20C07-6FD4-FBF5-10D5-6F3673950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293779"/>
            <a:ext cx="9486690" cy="4792389"/>
          </a:xfrm>
        </p:spPr>
        <p:txBody>
          <a:bodyPr/>
          <a:lstStyle/>
          <a:p>
            <a:r>
              <a:rPr lang="en-US" dirty="0"/>
              <a:t>AWS provides different options of load balancing like:</a:t>
            </a:r>
          </a:p>
          <a:p>
            <a:pPr lvl="1"/>
            <a:r>
              <a:rPr lang="en-US" dirty="0"/>
              <a:t>Application Load Balancer</a:t>
            </a:r>
          </a:p>
          <a:p>
            <a:pPr lvl="1"/>
            <a:r>
              <a:rPr lang="en-US" dirty="0"/>
              <a:t>Network Load Balancer</a:t>
            </a:r>
          </a:p>
          <a:p>
            <a:pPr lvl="1"/>
            <a:r>
              <a:rPr lang="en-US" dirty="0"/>
              <a:t>Classic Load Balancer</a:t>
            </a:r>
          </a:p>
          <a:p>
            <a:r>
              <a:rPr lang="en-US" dirty="0"/>
              <a:t>Load balancing allows our deployed application to be accessible irrespective of the number of users accessing the application</a:t>
            </a:r>
          </a:p>
          <a:p>
            <a:r>
              <a:rPr lang="en-US" dirty="0"/>
              <a:t>The traffic is automatically distributed on different systems depending on the number of instances deployed</a:t>
            </a:r>
          </a:p>
          <a:p>
            <a:r>
              <a:rPr lang="en-US" dirty="0"/>
              <a:t>Usually, load balancing is coupled up with auto-scaling option which help in horizontal scaling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C7A870-11C7-869D-A7CF-FA0C42FB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292850"/>
            <a:ext cx="9034893" cy="365125"/>
          </a:xfrm>
        </p:spPr>
        <p:txBody>
          <a:bodyPr/>
          <a:lstStyle/>
          <a:p>
            <a:r>
              <a:rPr lang="en-US" dirty="0"/>
              <a:t>AWS Load Balancer Types: </a:t>
            </a:r>
            <a:r>
              <a:rPr lang="en-US" dirty="0">
                <a:hlinkClick r:id="rId2"/>
              </a:rPr>
              <a:t>https://docs.aws.amazon.com/AmazonECS/latest/userguide/load-balancer-types.html</a:t>
            </a:r>
            <a:r>
              <a:rPr lang="en-US" dirty="0"/>
              <a:t>, retrieved Dec. 2022</a:t>
            </a:r>
          </a:p>
        </p:txBody>
      </p:sp>
    </p:spTree>
    <p:extLst>
      <p:ext uri="{BB962C8B-B14F-4D97-AF65-F5344CB8AC3E}">
        <p14:creationId xmlns:p14="http://schemas.microsoft.com/office/powerpoint/2010/main" val="141536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FAEDD-EEE0-A2BB-964F-750D626FA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FFFCA-B6DE-C2E1-2C9D-6C480E798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automated way to deploy AWS instances using Terraform is a good idea</a:t>
            </a:r>
          </a:p>
          <a:p>
            <a:r>
              <a:rPr lang="en-US" dirty="0"/>
              <a:t>The configurations are expected to be managed by DevOps and Security team to make assure proper setup and deployment</a:t>
            </a:r>
          </a:p>
          <a:p>
            <a:r>
              <a:rPr lang="en-US" dirty="0"/>
              <a:t>Cost effective configurations can be deployed based on how the requirements progress</a:t>
            </a:r>
          </a:p>
        </p:txBody>
      </p:sp>
    </p:spTree>
    <p:extLst>
      <p:ext uri="{BB962C8B-B14F-4D97-AF65-F5344CB8AC3E}">
        <p14:creationId xmlns:p14="http://schemas.microsoft.com/office/powerpoint/2010/main" val="2901271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B9EF5-26F9-7E3A-6057-F9A09F5D2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1AE95-EDAC-E204-B73D-3593FFA60A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application is deployed on-prem which adds a heavy cost to our architecture maintenance.</a:t>
            </a:r>
          </a:p>
          <a:p>
            <a:r>
              <a:rPr lang="en-US" dirty="0"/>
              <a:t>Previously, a proposal was provided to migrate our current architecture to cloud. </a:t>
            </a:r>
          </a:p>
        </p:txBody>
      </p:sp>
    </p:spTree>
    <p:extLst>
      <p:ext uri="{BB962C8B-B14F-4D97-AF65-F5344CB8AC3E}">
        <p14:creationId xmlns:p14="http://schemas.microsoft.com/office/powerpoint/2010/main" val="2398701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8BEE2-8DD7-C80E-9D06-40953974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D4BCF-E9E6-4FD7-D1E3-08B6E9DE2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configurations to migrate the current application to AWS Cloud</a:t>
            </a:r>
          </a:p>
          <a:p>
            <a:r>
              <a:rPr lang="en-US" dirty="0"/>
              <a:t>A new application architecture to handle concurrency, large data storage, on-demand scaling and multi-region support available</a:t>
            </a:r>
          </a:p>
          <a:p>
            <a:r>
              <a:rPr lang="en-US" dirty="0"/>
              <a:t>Automated configuration and deployments through Terraform</a:t>
            </a:r>
          </a:p>
        </p:txBody>
      </p:sp>
    </p:spTree>
    <p:extLst>
      <p:ext uri="{BB962C8B-B14F-4D97-AF65-F5344CB8AC3E}">
        <p14:creationId xmlns:p14="http://schemas.microsoft.com/office/powerpoint/2010/main" val="3162830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5F405-DC39-A1CC-F6E1-BB4C118A2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836190" cy="838417"/>
          </a:xfrm>
        </p:spPr>
        <p:txBody>
          <a:bodyPr>
            <a:normAutofit/>
          </a:bodyPr>
          <a:lstStyle/>
          <a:p>
            <a:r>
              <a:rPr lang="en-US" dirty="0"/>
              <a:t>Current Architecture Issues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F836C18-E0A4-1F43-AD00-DA0AAE22F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2160016"/>
            <a:ext cx="4067909" cy="392615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current architecture doesn’t perform well under load</a:t>
            </a:r>
          </a:p>
          <a:p>
            <a:r>
              <a:rPr lang="en-US" dirty="0"/>
              <a:t>The application currently doesn’t have any security definitive architecture like role-based authentication and authorization</a:t>
            </a:r>
          </a:p>
          <a:p>
            <a:r>
              <a:rPr lang="en-US" dirty="0"/>
              <a:t>Availability is in question as the active userbase grows</a:t>
            </a:r>
          </a:p>
          <a:p>
            <a:r>
              <a:rPr lang="en-US" dirty="0"/>
              <a:t>Audit trail is not possible when the application doesn’t work as expected and debugging is required or if there is a security incident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035D8F0-30AE-5454-F769-037C90773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325" y="2193253"/>
            <a:ext cx="5199575" cy="231381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7F4DE6-FF14-76F0-9E9E-F16268024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292850"/>
            <a:ext cx="9044621" cy="365125"/>
          </a:xfrm>
        </p:spPr>
        <p:txBody>
          <a:bodyPr/>
          <a:lstStyle/>
          <a:p>
            <a:r>
              <a:rPr lang="en-US" dirty="0"/>
              <a:t>Old Architecture Diagram: </a:t>
            </a:r>
            <a:r>
              <a:rPr lang="en-US" dirty="0">
                <a:hlinkClick r:id="rId3"/>
              </a:rPr>
              <a:t>https://umd.instructure.com/courses/1329071/files/folder/Midterm?preview=69632906</a:t>
            </a:r>
            <a:r>
              <a:rPr lang="en-US" dirty="0"/>
              <a:t>, retrieved Dec. 2022</a:t>
            </a:r>
          </a:p>
        </p:txBody>
      </p:sp>
    </p:spTree>
    <p:extLst>
      <p:ext uri="{BB962C8B-B14F-4D97-AF65-F5344CB8AC3E}">
        <p14:creationId xmlns:p14="http://schemas.microsoft.com/office/powerpoint/2010/main" val="837322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0EFA-6135-F501-2483-FE9DC0B4E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916238"/>
          </a:xfrm>
        </p:spPr>
        <p:txBody>
          <a:bodyPr/>
          <a:lstStyle/>
          <a:p>
            <a:r>
              <a:rPr lang="en-US" dirty="0"/>
              <a:t>Proposed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64CC2-8E6A-F680-A956-B95B79DDA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47403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Version 1.0</a:t>
            </a:r>
          </a:p>
          <a:p>
            <a:pPr lvl="1"/>
            <a:r>
              <a:rPr lang="en-US" dirty="0"/>
              <a:t>Deploying the application on an AWS EC2 instance</a:t>
            </a:r>
          </a:p>
          <a:p>
            <a:pPr lvl="1"/>
            <a:r>
              <a:rPr lang="en-US" dirty="0"/>
              <a:t>Add Application Load Balancer to handle concurrent request</a:t>
            </a:r>
          </a:p>
          <a:p>
            <a:pPr lvl="1"/>
            <a:r>
              <a:rPr lang="en-US" dirty="0"/>
              <a:t>AWS S3 buckets to store log information, assets, videos, etc.</a:t>
            </a:r>
          </a:p>
          <a:p>
            <a:pPr lvl="1"/>
            <a:r>
              <a:rPr lang="en-US" dirty="0"/>
              <a:t>Remote database cluster(s) to handle user information</a:t>
            </a:r>
          </a:p>
          <a:p>
            <a:pPr lvl="1"/>
            <a:r>
              <a:rPr lang="en-US" dirty="0"/>
              <a:t>Third-party vendor Brain-Tree to be integrated for payment solution over multiple regions. This will also help us in maintaining PCI compliance to process credit cards</a:t>
            </a:r>
          </a:p>
          <a:p>
            <a:pPr lvl="1"/>
            <a:r>
              <a:rPr lang="en-US" dirty="0"/>
              <a:t>Auto-Scaling AWS EC2 instances on-demand for high availability</a:t>
            </a:r>
          </a:p>
          <a:p>
            <a:pPr lvl="1"/>
            <a:r>
              <a:rPr lang="en-US" dirty="0"/>
              <a:t>Adding security groups and IAM role policies for developers and system admins</a:t>
            </a:r>
          </a:p>
          <a:p>
            <a:pPr lvl="1"/>
            <a:r>
              <a:rPr lang="en-US" dirty="0"/>
              <a:t>Multi-Factor authentication to authenticate employees, executives and system admins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48835-F89A-A6E2-BF8F-F26D5AAD3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292850"/>
            <a:ext cx="6525158" cy="365125"/>
          </a:xfrm>
        </p:spPr>
        <p:txBody>
          <a:bodyPr/>
          <a:lstStyle/>
          <a:p>
            <a:r>
              <a:rPr lang="en-US"/>
              <a:t>Braintree Development Docs: </a:t>
            </a:r>
            <a:r>
              <a:rPr lang="en-US">
                <a:hlinkClick r:id="rId2"/>
              </a:rPr>
              <a:t>https://developer.paypal.com/braintree/docs</a:t>
            </a:r>
            <a:r>
              <a:rPr lang="en-US"/>
              <a:t>, retrieved Dec.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133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2B638-442C-B31A-D9BB-EAD6033BA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906510"/>
          </a:xfrm>
        </p:spPr>
        <p:txBody>
          <a:bodyPr/>
          <a:lstStyle/>
          <a:p>
            <a:r>
              <a:rPr lang="en-US" dirty="0"/>
              <a:t>Proposed Architecture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7748A-8508-0D79-BA11-910278134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3926152"/>
          </a:xfrm>
        </p:spPr>
        <p:txBody>
          <a:bodyPr/>
          <a:lstStyle/>
          <a:p>
            <a:r>
              <a:rPr lang="en-US" dirty="0"/>
              <a:t>Version 2.0 [Draft]</a:t>
            </a:r>
          </a:p>
          <a:p>
            <a:pPr lvl="1"/>
            <a:r>
              <a:rPr lang="en-US" dirty="0"/>
              <a:t>Add support to more regions</a:t>
            </a:r>
          </a:p>
          <a:p>
            <a:pPr lvl="1"/>
            <a:r>
              <a:rPr lang="en-US" dirty="0"/>
              <a:t>AWS Orchestrator Service to add support for GDPR, CCPA, and other types of standards and policies</a:t>
            </a:r>
          </a:p>
          <a:p>
            <a:pPr lvl="1"/>
            <a:r>
              <a:rPr lang="en-US" dirty="0"/>
              <a:t>Region based IAM policies</a:t>
            </a:r>
          </a:p>
        </p:txBody>
      </p:sp>
    </p:spTree>
    <p:extLst>
      <p:ext uri="{BB962C8B-B14F-4D97-AF65-F5344CB8AC3E}">
        <p14:creationId xmlns:p14="http://schemas.microsoft.com/office/powerpoint/2010/main" val="3732830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6A618-47C2-8B30-6045-7430E2770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857872"/>
          </a:xfrm>
        </p:spPr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A2792-1232-D931-15A4-2C5645594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3926152"/>
          </a:xfrm>
        </p:spPr>
        <p:txBody>
          <a:bodyPr/>
          <a:lstStyle/>
          <a:p>
            <a:r>
              <a:rPr lang="en-US" dirty="0"/>
              <a:t>Deploying to AWS manually can be complicated and is error prone</a:t>
            </a:r>
          </a:p>
          <a:p>
            <a:r>
              <a:rPr lang="en-US" dirty="0"/>
              <a:t>Automated workaround required to mitigate the risks</a:t>
            </a:r>
          </a:p>
          <a:p>
            <a:r>
              <a:rPr lang="en-US" dirty="0"/>
              <a:t>Proposed tool for automation: </a:t>
            </a:r>
            <a:r>
              <a:rPr lang="en-US" b="1" dirty="0"/>
              <a:t>Terraform</a:t>
            </a:r>
          </a:p>
          <a:p>
            <a:r>
              <a:rPr lang="en-US" dirty="0"/>
              <a:t>Terraform is an Infrastructure-as-a-Code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B74F13-86F4-7C7E-E977-D77883310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177064"/>
            <a:ext cx="8723609" cy="480911"/>
          </a:xfrm>
        </p:spPr>
        <p:txBody>
          <a:bodyPr/>
          <a:lstStyle/>
          <a:p>
            <a:r>
              <a:rPr lang="en-US" dirty="0"/>
              <a:t>1. Terraform Development Docs: </a:t>
            </a:r>
            <a:r>
              <a:rPr lang="en-US" dirty="0">
                <a:hlinkClick r:id="rId2"/>
              </a:rPr>
              <a:t>https://developer.hashicorp.com/terraform/intro</a:t>
            </a:r>
            <a:r>
              <a:rPr lang="en-US" dirty="0"/>
              <a:t>, retrieved Dec. 2022</a:t>
            </a:r>
            <a:br>
              <a:rPr lang="en-US" dirty="0"/>
            </a:br>
            <a:r>
              <a:rPr lang="en-US" dirty="0"/>
              <a:t>2. AWS Specific Configuration on Terraform: </a:t>
            </a:r>
            <a:r>
              <a:rPr lang="en-US" dirty="0">
                <a:hlinkClick r:id="rId3"/>
              </a:rPr>
              <a:t>https://registry.terraform.io/providers/hashicorp/aws/latest/docs</a:t>
            </a:r>
            <a:r>
              <a:rPr lang="en-US" dirty="0"/>
              <a:t>, retrieved Dec. 2022 </a:t>
            </a:r>
          </a:p>
        </p:txBody>
      </p:sp>
    </p:spTree>
    <p:extLst>
      <p:ext uri="{BB962C8B-B14F-4D97-AF65-F5344CB8AC3E}">
        <p14:creationId xmlns:p14="http://schemas.microsoft.com/office/powerpoint/2010/main" val="1500709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54597-4363-FA74-C418-699BB0A26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367814"/>
            <a:ext cx="9486690" cy="741140"/>
          </a:xfrm>
        </p:spPr>
        <p:txBody>
          <a:bodyPr>
            <a:normAutofit fontScale="90000"/>
          </a:bodyPr>
          <a:lstStyle/>
          <a:p>
            <a:r>
              <a:rPr lang="en-US" dirty="0"/>
              <a:t>Terraform Flow</a:t>
            </a:r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CF773107-A9BE-BD2B-7E99-F3C2DEB99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711194"/>
            <a:ext cx="9486900" cy="3435612"/>
          </a:xfrm>
          <a:solidFill>
            <a:schemeClr val="tx1"/>
          </a:solidFill>
          <a:ln>
            <a:noFill/>
          </a:ln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A254A9-1464-480A-00CD-0597D6B33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292850"/>
            <a:ext cx="4508289" cy="365125"/>
          </a:xfrm>
        </p:spPr>
        <p:txBody>
          <a:bodyPr/>
          <a:lstStyle/>
          <a:p>
            <a:r>
              <a:rPr lang="en-US" dirty="0"/>
              <a:t>Terraform Flow: Image from </a:t>
            </a:r>
            <a:r>
              <a:rPr lang="en-US" dirty="0" err="1"/>
              <a:t>Hashicorp</a:t>
            </a:r>
            <a:r>
              <a:rPr lang="en-US" dirty="0"/>
              <a:t> Learn, retrieved Dec. 2022</a:t>
            </a:r>
          </a:p>
        </p:txBody>
      </p:sp>
    </p:spTree>
    <p:extLst>
      <p:ext uri="{BB962C8B-B14F-4D97-AF65-F5344CB8AC3E}">
        <p14:creationId xmlns:p14="http://schemas.microsoft.com/office/powerpoint/2010/main" val="428769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971E3-BFA5-7A73-96AC-1331951A7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678957"/>
          </a:xfrm>
        </p:spPr>
        <p:txBody>
          <a:bodyPr>
            <a:normAutofit/>
          </a:bodyPr>
          <a:lstStyle/>
          <a:p>
            <a:r>
              <a:rPr lang="en-US" sz="3200" dirty="0"/>
              <a:t>Planned AWS Cloud Architecture Diagram</a:t>
            </a:r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60F80BBE-DEF0-6704-57EA-629908527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10" y="1134318"/>
            <a:ext cx="9016580" cy="5553993"/>
          </a:xfrm>
        </p:spPr>
      </p:pic>
    </p:spTree>
    <p:extLst>
      <p:ext uri="{BB962C8B-B14F-4D97-AF65-F5344CB8AC3E}">
        <p14:creationId xmlns:p14="http://schemas.microsoft.com/office/powerpoint/2010/main" val="89758170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236</TotalTime>
  <Words>1442</Words>
  <Application>Microsoft Office PowerPoint</Application>
  <PresentationFormat>Widescreen</PresentationFormat>
  <Paragraphs>104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Neue Haas Grotesk Text Pro</vt:lpstr>
      <vt:lpstr>InterweaveVTI</vt:lpstr>
      <vt:lpstr>ENPM665 – Cloud Security</vt:lpstr>
      <vt:lpstr>Introduction</vt:lpstr>
      <vt:lpstr>Key Takeaways</vt:lpstr>
      <vt:lpstr>Current Architecture Issues</vt:lpstr>
      <vt:lpstr>Proposed Architecture</vt:lpstr>
      <vt:lpstr>Proposed Architecture (Cont.)</vt:lpstr>
      <vt:lpstr>Tools</vt:lpstr>
      <vt:lpstr>Terraform Flow</vt:lpstr>
      <vt:lpstr>Planned AWS Cloud Architecture Diagram</vt:lpstr>
      <vt:lpstr>Provider Attachment</vt:lpstr>
      <vt:lpstr>AWS Instance Resources</vt:lpstr>
      <vt:lpstr>AWS S3 Buckets</vt:lpstr>
      <vt:lpstr>Security Policies</vt:lpstr>
      <vt:lpstr>PCI Compliance</vt:lpstr>
      <vt:lpstr>Development Standards</vt:lpstr>
      <vt:lpstr>IAM Roles</vt:lpstr>
      <vt:lpstr>Database</vt:lpstr>
      <vt:lpstr>Load Balancing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ENPM665 – Cloud Security</dc:title>
  <dc:creator>Syed Mohammad Ibrahim</dc:creator>
  <cp:lastModifiedBy>Syed Mohammad Ibrahim</cp:lastModifiedBy>
  <cp:revision>60</cp:revision>
  <dcterms:created xsi:type="dcterms:W3CDTF">2022-12-16T15:14:29Z</dcterms:created>
  <dcterms:modified xsi:type="dcterms:W3CDTF">2022-12-16T19:11:16Z</dcterms:modified>
</cp:coreProperties>
</file>

<file path=docProps/thumbnail.jpeg>
</file>